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271" r:id="rId4"/>
    <p:sldId id="263" r:id="rId5"/>
    <p:sldId id="302" r:id="rId6"/>
    <p:sldId id="303" r:id="rId7"/>
    <p:sldId id="313" r:id="rId8"/>
    <p:sldId id="305" r:id="rId9"/>
    <p:sldId id="306" r:id="rId10"/>
    <p:sldId id="307" r:id="rId11"/>
    <p:sldId id="312" r:id="rId12"/>
    <p:sldId id="310" r:id="rId13"/>
    <p:sldId id="308"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4660"/>
  </p:normalViewPr>
  <p:slideViewPr>
    <p:cSldViewPr>
      <p:cViewPr>
        <p:scale>
          <a:sx n="50" d="100"/>
          <a:sy n="50" d="100"/>
        </p:scale>
        <p:origin x="-3558" y="-1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B63C9-3CFE-4D07-BD95-BEC5B927D1B2}" type="doc">
      <dgm:prSet loTypeId="urn:microsoft.com/office/officeart/2005/8/layout/pyramid2" loCatId="list" qsTypeId="urn:microsoft.com/office/officeart/2005/8/quickstyle/3d7" qsCatId="3D" csTypeId="urn:microsoft.com/office/officeart/2005/8/colors/colorful1" csCatId="colorful" phldr="1"/>
      <dgm:spPr/>
    </dgm:pt>
    <dgm:pt modelId="{35E69D7F-C81A-42D4-A99F-06DB51A8B127}">
      <dgm:prSet phldrT="[Текст]"/>
      <dgm:spPr/>
      <dgm:t>
        <a:bodyPr/>
        <a:lstStyle/>
        <a:p>
          <a:r>
            <a:rPr lang="ru-RU" dirty="0" smtClean="0"/>
            <a:t>Специализированная служба в форме муниципального предприятия</a:t>
          </a:r>
          <a:endParaRPr lang="ru-RU" dirty="0"/>
        </a:p>
      </dgm:t>
    </dgm:pt>
    <dgm:pt modelId="{58C924F2-A0BE-4A04-A11A-E96E914C5B91}" type="parTrans" cxnId="{915F63F7-D217-41C9-943A-70602001DE2E}">
      <dgm:prSet/>
      <dgm:spPr/>
      <dgm:t>
        <a:bodyPr/>
        <a:lstStyle/>
        <a:p>
          <a:endParaRPr lang="ru-RU"/>
        </a:p>
      </dgm:t>
    </dgm:pt>
    <dgm:pt modelId="{BF137006-4921-42C1-84EA-2C1DCC8FE462}" type="sibTrans" cxnId="{915F63F7-D217-41C9-943A-70602001DE2E}">
      <dgm:prSet/>
      <dgm:spPr/>
      <dgm:t>
        <a:bodyPr/>
        <a:lstStyle/>
        <a:p>
          <a:endParaRPr lang="ru-RU"/>
        </a:p>
      </dgm:t>
    </dgm:pt>
    <dgm:pt modelId="{FACE20F8-C374-43CD-A5DC-C330230E9B8F}">
      <dgm:prSet phldrT="[Текст]"/>
      <dgm:spPr/>
      <dgm:t>
        <a:bodyPr/>
        <a:lstStyle/>
        <a:p>
          <a:r>
            <a:rPr lang="ru-RU" dirty="0" smtClean="0"/>
            <a:t>Муниципальное образование</a:t>
          </a:r>
          <a:endParaRPr lang="ru-RU" dirty="0"/>
        </a:p>
      </dgm:t>
    </dgm:pt>
    <dgm:pt modelId="{8FA63337-2BD2-460D-8B32-0D7FB0E4C7EB}" type="parTrans" cxnId="{F69557AE-408B-4C02-8BDF-E6CEB6C28839}">
      <dgm:prSet/>
      <dgm:spPr/>
      <dgm:t>
        <a:bodyPr/>
        <a:lstStyle/>
        <a:p>
          <a:endParaRPr lang="ru-RU"/>
        </a:p>
      </dgm:t>
    </dgm:pt>
    <dgm:pt modelId="{A795B912-E03C-4F5B-9186-860E651B3593}" type="sibTrans" cxnId="{F69557AE-408B-4C02-8BDF-E6CEB6C28839}">
      <dgm:prSet/>
      <dgm:spPr/>
      <dgm:t>
        <a:bodyPr/>
        <a:lstStyle/>
        <a:p>
          <a:endParaRPr lang="ru-RU"/>
        </a:p>
      </dgm:t>
    </dgm:pt>
    <dgm:pt modelId="{2D60F83D-1D7A-4669-A3D4-992A722FFBEB}">
      <dgm:prSet phldrT="[Текст]"/>
      <dgm:spPr/>
      <dgm:t>
        <a:bodyPr/>
        <a:lstStyle/>
        <a:p>
          <a:r>
            <a:rPr lang="ru-RU" dirty="0" smtClean="0"/>
            <a:t>Вопрос местного значения</a:t>
          </a:r>
        </a:p>
      </dgm:t>
    </dgm:pt>
    <dgm:pt modelId="{F0CFDFC4-6EB5-46A9-938E-5AF1874C37F1}" type="parTrans" cxnId="{75FF20D0-87E5-4D8E-8EC7-54BF7C5CFB57}">
      <dgm:prSet/>
      <dgm:spPr/>
      <dgm:t>
        <a:bodyPr/>
        <a:lstStyle/>
        <a:p>
          <a:endParaRPr lang="ru-RU"/>
        </a:p>
      </dgm:t>
    </dgm:pt>
    <dgm:pt modelId="{B520D22F-19D2-415D-BDE2-56FDBC0154BB}" type="sibTrans" cxnId="{75FF20D0-87E5-4D8E-8EC7-54BF7C5CFB57}">
      <dgm:prSet/>
      <dgm:spPr/>
      <dgm:t>
        <a:bodyPr/>
        <a:lstStyle/>
        <a:p>
          <a:endParaRPr lang="ru-RU"/>
        </a:p>
      </dgm:t>
    </dgm:pt>
    <dgm:pt modelId="{7928517F-1DAA-4252-8CC7-EE3E65E70FD5}" type="pres">
      <dgm:prSet presAssocID="{DBCB63C9-3CFE-4D07-BD95-BEC5B927D1B2}" presName="compositeShape" presStyleCnt="0">
        <dgm:presLayoutVars>
          <dgm:dir/>
          <dgm:resizeHandles/>
        </dgm:presLayoutVars>
      </dgm:prSet>
      <dgm:spPr/>
    </dgm:pt>
    <dgm:pt modelId="{33B45B3E-FCD7-4316-858A-F406F01D1BAA}" type="pres">
      <dgm:prSet presAssocID="{DBCB63C9-3CFE-4D07-BD95-BEC5B927D1B2}" presName="pyramid" presStyleLbl="node1" presStyleIdx="0" presStyleCnt="1" custLinFactNeighborX="7500" custLinFactNeighborY="34375"/>
      <dgm:spPr/>
    </dgm:pt>
    <dgm:pt modelId="{78FA408D-0EEC-488B-B678-1D71781ACD1C}" type="pres">
      <dgm:prSet presAssocID="{DBCB63C9-3CFE-4D07-BD95-BEC5B927D1B2}" presName="theList" presStyleCnt="0"/>
      <dgm:spPr/>
    </dgm:pt>
    <dgm:pt modelId="{5C97A805-91DE-493A-95D8-837F3288A140}" type="pres">
      <dgm:prSet presAssocID="{35E69D7F-C81A-42D4-A99F-06DB51A8B127}" presName="aNode" presStyleLbl="fgAcc1" presStyleIdx="0" presStyleCnt="3">
        <dgm:presLayoutVars>
          <dgm:bulletEnabled val="1"/>
        </dgm:presLayoutVars>
      </dgm:prSet>
      <dgm:spPr/>
      <dgm:t>
        <a:bodyPr/>
        <a:lstStyle/>
        <a:p>
          <a:endParaRPr lang="ru-RU"/>
        </a:p>
      </dgm:t>
    </dgm:pt>
    <dgm:pt modelId="{9D940243-EF1C-44BC-8D2A-C9681C837561}" type="pres">
      <dgm:prSet presAssocID="{35E69D7F-C81A-42D4-A99F-06DB51A8B127}" presName="aSpace" presStyleCnt="0"/>
      <dgm:spPr/>
    </dgm:pt>
    <dgm:pt modelId="{DCF624E9-2379-4BB0-A329-1E60FBD3B382}" type="pres">
      <dgm:prSet presAssocID="{FACE20F8-C374-43CD-A5DC-C330230E9B8F}" presName="aNode" presStyleLbl="fgAcc1" presStyleIdx="1" presStyleCnt="3">
        <dgm:presLayoutVars>
          <dgm:bulletEnabled val="1"/>
        </dgm:presLayoutVars>
      </dgm:prSet>
      <dgm:spPr/>
      <dgm:t>
        <a:bodyPr/>
        <a:lstStyle/>
        <a:p>
          <a:endParaRPr lang="ru-RU"/>
        </a:p>
      </dgm:t>
    </dgm:pt>
    <dgm:pt modelId="{610E6329-3371-4EF3-9AFD-CD803DDFCAF8}" type="pres">
      <dgm:prSet presAssocID="{FACE20F8-C374-43CD-A5DC-C330230E9B8F}" presName="aSpace" presStyleCnt="0"/>
      <dgm:spPr/>
    </dgm:pt>
    <dgm:pt modelId="{BFF23367-0D1E-4A78-8172-AEA99E81984A}" type="pres">
      <dgm:prSet presAssocID="{2D60F83D-1D7A-4669-A3D4-992A722FFBEB}" presName="aNode" presStyleLbl="fgAcc1" presStyleIdx="2" presStyleCnt="3">
        <dgm:presLayoutVars>
          <dgm:bulletEnabled val="1"/>
        </dgm:presLayoutVars>
      </dgm:prSet>
      <dgm:spPr/>
      <dgm:t>
        <a:bodyPr/>
        <a:lstStyle/>
        <a:p>
          <a:endParaRPr lang="ru-RU"/>
        </a:p>
      </dgm:t>
    </dgm:pt>
    <dgm:pt modelId="{617C338F-7640-47D1-8540-2395F7258849}" type="pres">
      <dgm:prSet presAssocID="{2D60F83D-1D7A-4669-A3D4-992A722FFBEB}" presName="aSpace" presStyleCnt="0"/>
      <dgm:spPr/>
    </dgm:pt>
  </dgm:ptLst>
  <dgm:cxnLst>
    <dgm:cxn modelId="{5AD84823-4E1F-4FA4-9DBA-BA982A7DC45C}" type="presOf" srcId="{DBCB63C9-3CFE-4D07-BD95-BEC5B927D1B2}" destId="{7928517F-1DAA-4252-8CC7-EE3E65E70FD5}" srcOrd="0" destOrd="0" presId="urn:microsoft.com/office/officeart/2005/8/layout/pyramid2"/>
    <dgm:cxn modelId="{F69557AE-408B-4C02-8BDF-E6CEB6C28839}" srcId="{DBCB63C9-3CFE-4D07-BD95-BEC5B927D1B2}" destId="{FACE20F8-C374-43CD-A5DC-C330230E9B8F}" srcOrd="1" destOrd="0" parTransId="{8FA63337-2BD2-460D-8B32-0D7FB0E4C7EB}" sibTransId="{A795B912-E03C-4F5B-9186-860E651B3593}"/>
    <dgm:cxn modelId="{6F20B91A-1DF2-4C68-B602-09118F886CCB}" type="presOf" srcId="{FACE20F8-C374-43CD-A5DC-C330230E9B8F}" destId="{DCF624E9-2379-4BB0-A329-1E60FBD3B382}" srcOrd="0" destOrd="0" presId="urn:microsoft.com/office/officeart/2005/8/layout/pyramid2"/>
    <dgm:cxn modelId="{75FF20D0-87E5-4D8E-8EC7-54BF7C5CFB57}" srcId="{DBCB63C9-3CFE-4D07-BD95-BEC5B927D1B2}" destId="{2D60F83D-1D7A-4669-A3D4-992A722FFBEB}" srcOrd="2" destOrd="0" parTransId="{F0CFDFC4-6EB5-46A9-938E-5AF1874C37F1}" sibTransId="{B520D22F-19D2-415D-BDE2-56FDBC0154BB}"/>
    <dgm:cxn modelId="{83BE2E3E-0B2E-4674-A1D9-676E2EB47E0D}" type="presOf" srcId="{35E69D7F-C81A-42D4-A99F-06DB51A8B127}" destId="{5C97A805-91DE-493A-95D8-837F3288A140}" srcOrd="0" destOrd="0" presId="urn:microsoft.com/office/officeart/2005/8/layout/pyramid2"/>
    <dgm:cxn modelId="{915F63F7-D217-41C9-943A-70602001DE2E}" srcId="{DBCB63C9-3CFE-4D07-BD95-BEC5B927D1B2}" destId="{35E69D7F-C81A-42D4-A99F-06DB51A8B127}" srcOrd="0" destOrd="0" parTransId="{58C924F2-A0BE-4A04-A11A-E96E914C5B91}" sibTransId="{BF137006-4921-42C1-84EA-2C1DCC8FE462}"/>
    <dgm:cxn modelId="{F19D954D-59BB-47B3-8791-8A58B3D0DDEF}" type="presOf" srcId="{2D60F83D-1D7A-4669-A3D4-992A722FFBEB}" destId="{BFF23367-0D1E-4A78-8172-AEA99E81984A}" srcOrd="0" destOrd="0" presId="urn:microsoft.com/office/officeart/2005/8/layout/pyramid2"/>
    <dgm:cxn modelId="{7EE93DE4-BFC0-496C-AB8D-1ED4755C1297}" type="presParOf" srcId="{7928517F-1DAA-4252-8CC7-EE3E65E70FD5}" destId="{33B45B3E-FCD7-4316-858A-F406F01D1BAA}" srcOrd="0" destOrd="0" presId="urn:microsoft.com/office/officeart/2005/8/layout/pyramid2"/>
    <dgm:cxn modelId="{4C9BC323-4269-4A93-9E70-EECBA4E22DF8}" type="presParOf" srcId="{7928517F-1DAA-4252-8CC7-EE3E65E70FD5}" destId="{78FA408D-0EEC-488B-B678-1D71781ACD1C}" srcOrd="1" destOrd="0" presId="urn:microsoft.com/office/officeart/2005/8/layout/pyramid2"/>
    <dgm:cxn modelId="{5D5DA7D0-E933-44B6-9E57-B638B019C318}" type="presParOf" srcId="{78FA408D-0EEC-488B-B678-1D71781ACD1C}" destId="{5C97A805-91DE-493A-95D8-837F3288A140}" srcOrd="0" destOrd="0" presId="urn:microsoft.com/office/officeart/2005/8/layout/pyramid2"/>
    <dgm:cxn modelId="{0160B1A3-8DDF-460B-BABB-610731FBDA46}" type="presParOf" srcId="{78FA408D-0EEC-488B-B678-1D71781ACD1C}" destId="{9D940243-EF1C-44BC-8D2A-C9681C837561}" srcOrd="1" destOrd="0" presId="urn:microsoft.com/office/officeart/2005/8/layout/pyramid2"/>
    <dgm:cxn modelId="{424B9B66-9306-41EB-B188-A5E3633D6F17}" type="presParOf" srcId="{78FA408D-0EEC-488B-B678-1D71781ACD1C}" destId="{DCF624E9-2379-4BB0-A329-1E60FBD3B382}" srcOrd="2" destOrd="0" presId="urn:microsoft.com/office/officeart/2005/8/layout/pyramid2"/>
    <dgm:cxn modelId="{C82C8201-6D92-4813-B20B-C2677BCFA07C}" type="presParOf" srcId="{78FA408D-0EEC-488B-B678-1D71781ACD1C}" destId="{610E6329-3371-4EF3-9AFD-CD803DDFCAF8}" srcOrd="3" destOrd="0" presId="urn:microsoft.com/office/officeart/2005/8/layout/pyramid2"/>
    <dgm:cxn modelId="{105C3136-8F84-424E-AF7F-F9577231BAEE}" type="presParOf" srcId="{78FA408D-0EEC-488B-B678-1D71781ACD1C}" destId="{BFF23367-0D1E-4A78-8172-AEA99E81984A}" srcOrd="4" destOrd="0" presId="urn:microsoft.com/office/officeart/2005/8/layout/pyramid2"/>
    <dgm:cxn modelId="{7AB28362-CFF5-4D1C-B825-71B67989B21B}" type="presParOf" srcId="{78FA408D-0EEC-488B-B678-1D71781ACD1C}" destId="{617C338F-7640-47D1-8540-2395F725884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45B3E-FCD7-4316-858A-F406F01D1BAA}">
      <dsp:nvSpPr>
        <dsp:cNvPr id="0" name=""/>
        <dsp:cNvSpPr/>
      </dsp:nvSpPr>
      <dsp:spPr>
        <a:xfrm>
          <a:off x="1032548" y="0"/>
          <a:ext cx="4367278" cy="4367278"/>
        </a:xfrm>
        <a:prstGeom prst="triangle">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C97A805-91DE-493A-95D8-837F3288A140}">
      <dsp:nvSpPr>
        <dsp:cNvPr id="0" name=""/>
        <dsp:cNvSpPr/>
      </dsp:nvSpPr>
      <dsp:spPr>
        <a:xfrm>
          <a:off x="2888642" y="439073"/>
          <a:ext cx="2838730" cy="103381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Специализированная служба в форме муниципального предприятия</a:t>
          </a:r>
          <a:endParaRPr lang="ru-RU" sz="1500" kern="1200" dirty="0"/>
        </a:p>
      </dsp:txBody>
      <dsp:txXfrm>
        <a:off x="2939109" y="489540"/>
        <a:ext cx="2737796" cy="932882"/>
      </dsp:txXfrm>
    </dsp:sp>
    <dsp:sp modelId="{DCF624E9-2379-4BB0-A329-1E60FBD3B382}">
      <dsp:nvSpPr>
        <dsp:cNvPr id="0" name=""/>
        <dsp:cNvSpPr/>
      </dsp:nvSpPr>
      <dsp:spPr>
        <a:xfrm>
          <a:off x="2888642" y="1602117"/>
          <a:ext cx="2838730" cy="103381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Муниципальное образование</a:t>
          </a:r>
          <a:endParaRPr lang="ru-RU" sz="1500" kern="1200" dirty="0"/>
        </a:p>
      </dsp:txBody>
      <dsp:txXfrm>
        <a:off x="2939109" y="1652584"/>
        <a:ext cx="2737796" cy="932882"/>
      </dsp:txXfrm>
    </dsp:sp>
    <dsp:sp modelId="{BFF23367-0D1E-4A78-8172-AEA99E81984A}">
      <dsp:nvSpPr>
        <dsp:cNvPr id="0" name=""/>
        <dsp:cNvSpPr/>
      </dsp:nvSpPr>
      <dsp:spPr>
        <a:xfrm>
          <a:off x="2888642" y="2765160"/>
          <a:ext cx="2838730" cy="103381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Вопрос местного значения</a:t>
          </a:r>
        </a:p>
      </dsp:txBody>
      <dsp:txXfrm>
        <a:off x="2939109" y="2815627"/>
        <a:ext cx="2737796" cy="9328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C99E7-5A16-4E12-8FD8-7BE5452232DC}" type="datetimeFigureOut">
              <a:rPr lang="ru-RU" smtClean="0"/>
              <a:t>09.06.2021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875E0-828A-4E7C-9930-E1FE12819DC2}" type="slidenum">
              <a:rPr lang="ru-RU" smtClean="0"/>
              <a:t>‹#›</a:t>
            </a:fld>
            <a:endParaRPr lang="ru-RU"/>
          </a:p>
        </p:txBody>
      </p:sp>
    </p:spTree>
    <p:extLst>
      <p:ext uri="{BB962C8B-B14F-4D97-AF65-F5344CB8AC3E}">
        <p14:creationId xmlns:p14="http://schemas.microsoft.com/office/powerpoint/2010/main" val="384462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komitet4.km.duma.gov.ru/Voprosy-i-otvety/Federalnyj-zakon-ot-6-oktyabrya-2003-god/Vopros/Voprosy-mestnogo-znacheniya-stati-14-16-/item/1599059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hlinkClick r:id="rId3"/>
              </a:rPr>
              <a:t>http://komitet4.km.duma.gov.ru/Voprosy-i-otvety/Federalnyj-zakon-ot-6-oktyabrya-2003-god/Vopros/Voprosy-mestnogo-znacheniya-stati-14-16-/item/15990597</a:t>
            </a:r>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3</a:t>
            </a:fld>
            <a:endParaRPr lang="ru-RU"/>
          </a:p>
        </p:txBody>
      </p:sp>
    </p:spTree>
    <p:extLst>
      <p:ext uri="{BB962C8B-B14F-4D97-AF65-F5344CB8AC3E}">
        <p14:creationId xmlns:p14="http://schemas.microsoft.com/office/powerpoint/2010/main" val="74769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12</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13</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4</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5</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6</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7</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8</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9</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10</a:t>
            </a:fld>
            <a:endParaRPr lang="ru-RU"/>
          </a:p>
        </p:txBody>
      </p:sp>
    </p:spTree>
    <p:extLst>
      <p:ext uri="{BB962C8B-B14F-4D97-AF65-F5344CB8AC3E}">
        <p14:creationId xmlns:p14="http://schemas.microsoft.com/office/powerpoint/2010/main" val="367878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875E0-828A-4E7C-9930-E1FE12819DC2}" type="slidenum">
              <a:rPr lang="ru-RU" smtClean="0"/>
              <a:t>11</a:t>
            </a:fld>
            <a:endParaRPr lang="ru-RU"/>
          </a:p>
        </p:txBody>
      </p:sp>
    </p:spTree>
    <p:extLst>
      <p:ext uri="{BB962C8B-B14F-4D97-AF65-F5344CB8AC3E}">
        <p14:creationId xmlns:p14="http://schemas.microsoft.com/office/powerpoint/2010/main" val="3678781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980728"/>
            <a:ext cx="7772400" cy="1368152"/>
          </a:xfrm>
        </p:spPr>
        <p:txBody>
          <a:bodyPr anchor="t"/>
          <a:lstStyle>
            <a:lvl1pPr>
              <a:defRPr/>
            </a:lvl1pPr>
          </a:lstStyle>
          <a:p>
            <a:r>
              <a:rPr lang="ru-RU" dirty="0" smtClean="0"/>
              <a:t>Образец </a:t>
            </a:r>
            <a:br>
              <a:rPr lang="ru-RU" dirty="0" smtClean="0"/>
            </a:br>
            <a:r>
              <a:rPr lang="ru-RU" dirty="0" smtClean="0"/>
              <a:t>заголовка</a:t>
            </a:r>
            <a:endParaRPr lang="ru-RU" dirty="0"/>
          </a:p>
        </p:txBody>
      </p:sp>
      <p:sp>
        <p:nvSpPr>
          <p:cNvPr id="3" name="Подзаголовок 2"/>
          <p:cNvSpPr>
            <a:spLocks noGrp="1"/>
          </p:cNvSpPr>
          <p:nvPr>
            <p:ph type="subTitle" idx="1"/>
          </p:nvPr>
        </p:nvSpPr>
        <p:spPr>
          <a:xfrm>
            <a:off x="1371600" y="256490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2" cstate="print"/>
          <a:srcRect/>
          <a:stretch>
            <a:fillRect/>
          </a:stretch>
        </p:blipFill>
        <p:spPr bwMode="auto">
          <a:xfrm>
            <a:off x="2505920" y="5157192"/>
            <a:ext cx="4132162" cy="107895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562EA-C2E6-4313-864F-29EBB86603F0}" type="slidenum">
              <a:rPr lang="ru-RU" smtClean="0"/>
              <a:pPr/>
              <a:t>‹#›</a:t>
            </a:fld>
            <a:endParaRPr lang="ru-RU"/>
          </a:p>
        </p:txBody>
      </p:sp>
      <p:pic>
        <p:nvPicPr>
          <p:cNvPr id="8" name="Picture 2" descr="C:\Users\cygankov\Desktop\logo.png"/>
          <p:cNvPicPr>
            <a:picLocks noChangeAspect="1" noChangeArrowheads="1"/>
          </p:cNvPicPr>
          <p:nvPr/>
        </p:nvPicPr>
        <p:blipFill>
          <a:blip r:embed="rId2"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852936"/>
            <a:ext cx="7772400" cy="1368152"/>
          </a:xfrm>
        </p:spPr>
        <p:txBody>
          <a:bodyPr anchor="t"/>
          <a:lstStyle>
            <a:lvl1pPr>
              <a:defRPr/>
            </a:lvl1pPr>
          </a:lstStyle>
          <a:p>
            <a:r>
              <a:rPr lang="ru-RU" dirty="0" smtClean="0"/>
              <a:t>Образец </a:t>
            </a:r>
            <a:br>
              <a:rPr lang="ru-RU" dirty="0" smtClean="0"/>
            </a:br>
            <a:r>
              <a:rPr lang="ru-RU" dirty="0" smtClean="0"/>
              <a:t>заголовка</a:t>
            </a:r>
            <a:endParaRPr lang="ru-RU" dirty="0"/>
          </a:p>
        </p:txBody>
      </p:sp>
      <p:sp>
        <p:nvSpPr>
          <p:cNvPr id="3" name="Подзаголовок 2"/>
          <p:cNvSpPr>
            <a:spLocks noGrp="1"/>
          </p:cNvSpPr>
          <p:nvPr>
            <p:ph type="subTitle" idx="1"/>
          </p:nvPr>
        </p:nvSpPr>
        <p:spPr>
          <a:xfrm>
            <a:off x="1371600" y="443711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1026" name="Picture 2" descr="C:\доки\Цыганков\Презентации\Links\Logotypes\IGMU-07.png"/>
          <p:cNvPicPr>
            <a:picLocks noChangeAspect="1" noChangeArrowheads="1"/>
          </p:cNvPicPr>
          <p:nvPr/>
        </p:nvPicPr>
        <p:blipFill>
          <a:blip r:embed="rId2" cstate="print"/>
          <a:srcRect/>
          <a:stretch>
            <a:fillRect/>
          </a:stretch>
        </p:blipFill>
        <p:spPr bwMode="auto">
          <a:xfrm>
            <a:off x="2699793" y="44074"/>
            <a:ext cx="3744416" cy="280886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7" y="5733256"/>
            <a:ext cx="2810603" cy="73388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2" cstate="print"/>
          <a:srcRect/>
          <a:stretch>
            <a:fillRect/>
          </a:stretch>
        </p:blipFill>
        <p:spPr bwMode="auto">
          <a:xfrm>
            <a:off x="-180527" y="260648"/>
            <a:ext cx="2810603" cy="73388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562EA-C2E6-4313-864F-29EBB86603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78" r:id="rId5"/>
    <p:sldLayoutId id="2147483664" r:id="rId6"/>
    <p:sldLayoutId id="2147483676" r:id="rId7"/>
    <p:sldLayoutId id="2147483677" r:id="rId8"/>
    <p:sldLayoutId id="2147483665" r:id="rId9"/>
    <p:sldLayoutId id="2147483666" r:id="rId10"/>
    <p:sldLayoutId id="2147483667" r:id="rId11"/>
    <p:sldLayoutId id="2147483668" r:id="rId12"/>
    <p:sldLayoutId id="2147483670" r:id="rId13"/>
    <p:sldLayoutId id="2147483671" r:id="rId14"/>
    <p:sldLayoutId id="2147483672" r:id="rId15"/>
    <p:sldLayoutId id="2147483673" r:id="rId16"/>
    <p:sldLayoutId id="214748367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368152"/>
          </a:xfrm>
        </p:spPr>
        <p:txBody>
          <a:bodyPr>
            <a:normAutofit fontScale="90000"/>
          </a:bodyPr>
          <a:lstStyle/>
          <a:p>
            <a:r>
              <a:rPr lang="ru-RU" dirty="0">
                <a:latin typeface="Arial" panose="020B0604020202020204" pitchFamily="34" charset="0"/>
                <a:cs typeface="Arial" panose="020B0604020202020204" pitchFamily="34" charset="0"/>
              </a:rPr>
              <a:t>Судебная практика </a:t>
            </a:r>
            <a:r>
              <a:rPr lang="ru-RU" dirty="0" smtClean="0">
                <a:latin typeface="Arial" panose="020B0604020202020204" pitchFamily="34" charset="0"/>
                <a:cs typeface="Arial" panose="020B0604020202020204" pitchFamily="34" charset="0"/>
              </a:rPr>
              <a:t>по искам прокуроров о создании специализированной службы в сфере похоронного дела</a:t>
            </a:r>
            <a:endParaRPr lang="ru-RU"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4932040" y="2852936"/>
            <a:ext cx="4168552" cy="2304256"/>
          </a:xfrm>
        </p:spPr>
        <p:txBody>
          <a:bodyPr>
            <a:normAutofit fontScale="92500" lnSpcReduction="20000"/>
          </a:bodyPr>
          <a:lstStyle/>
          <a:p>
            <a:endParaRPr lang="ru-RU" sz="2000" dirty="0"/>
          </a:p>
          <a:p>
            <a:pPr algn="r"/>
            <a:endParaRPr lang="ru-RU" sz="2000" dirty="0"/>
          </a:p>
          <a:p>
            <a:pPr algn="l"/>
            <a:r>
              <a:rPr lang="ru-RU" sz="2000" b="1" dirty="0" smtClean="0"/>
              <a:t>Заместитель директора</a:t>
            </a:r>
          </a:p>
          <a:p>
            <a:pPr algn="l"/>
            <a:r>
              <a:rPr lang="ru-RU" sz="2000" dirty="0" err="1" smtClean="0"/>
              <a:t>Вишневецкий</a:t>
            </a:r>
            <a:r>
              <a:rPr lang="ru-RU" sz="2000" dirty="0" smtClean="0"/>
              <a:t> Анатолий Сергеевич</a:t>
            </a:r>
          </a:p>
          <a:p>
            <a:pPr algn="l"/>
            <a:endParaRPr lang="ru-RU" sz="2000" dirty="0" smtClean="0"/>
          </a:p>
          <a:p>
            <a:pPr algn="l"/>
            <a:r>
              <a:rPr lang="ru-RU" sz="2000" b="1" dirty="0" smtClean="0"/>
              <a:t>Заместитель начальника </a:t>
            </a:r>
            <a:br>
              <a:rPr lang="ru-RU" sz="2000" b="1" dirty="0" smtClean="0"/>
            </a:br>
            <a:r>
              <a:rPr lang="ru-RU" sz="2000" b="1" dirty="0" smtClean="0"/>
              <a:t>экспертно-правового отдела</a:t>
            </a:r>
          </a:p>
          <a:p>
            <a:pPr algn="l"/>
            <a:r>
              <a:rPr lang="ru-RU" sz="2000" dirty="0" smtClean="0"/>
              <a:t>Пенизев </a:t>
            </a:r>
            <a:r>
              <a:rPr lang="ru-RU" sz="2000" dirty="0"/>
              <a:t>Максим Витальевич</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2246769"/>
          </a:xfrm>
          <a:prstGeom prst="rect">
            <a:avLst/>
          </a:prstGeom>
          <a:noFill/>
        </p:spPr>
        <p:txBody>
          <a:bodyPr wrap="square">
            <a:spAutoFit/>
          </a:bodyPr>
          <a:lstStyle/>
          <a:p>
            <a:pPr algn="just"/>
            <a:r>
              <a:rPr lang="ru-RU" sz="2000" dirty="0" smtClean="0"/>
              <a:t>В </a:t>
            </a:r>
            <a:r>
              <a:rPr lang="ru-RU" sz="2000" dirty="0"/>
              <a:t>целях решения вопросов местного значения органы местного самоуправления обладают полномочиями не только по созданию муниципальных предприятий и </a:t>
            </a:r>
            <a:r>
              <a:rPr lang="ru-RU" sz="2000" dirty="0" smtClean="0"/>
              <a:t>учреждений, но также </a:t>
            </a:r>
            <a:r>
              <a:rPr lang="ru-RU" sz="2000" dirty="0"/>
              <a:t>полномочиями на осуществление закупок товаров, работ, услуг для обеспечения муниципальных нужд. (п. 3 ч. 1 ст. 17 Федерального закона «Об общих принципах организации местного самоуправления в Российской Федерации</a:t>
            </a:r>
            <a:r>
              <a:rPr lang="ru-RU" sz="2000" dirty="0" smtClean="0"/>
              <a:t>»).</a:t>
            </a:r>
          </a:p>
        </p:txBody>
      </p:sp>
      <p:pic>
        <p:nvPicPr>
          <p:cNvPr id="9218" name="Picture 2" descr="http://zdirector.ru/wp-content/uploads/2020/09/dec1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75856" y="3550231"/>
            <a:ext cx="5256584" cy="350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1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3785652"/>
          </a:xfrm>
          <a:prstGeom prst="rect">
            <a:avLst/>
          </a:prstGeom>
          <a:noFill/>
        </p:spPr>
        <p:txBody>
          <a:bodyPr wrap="square">
            <a:spAutoFit/>
          </a:bodyPr>
          <a:lstStyle/>
          <a:p>
            <a:pPr algn="just"/>
            <a:r>
              <a:rPr lang="ru-RU" sz="2000" dirty="0" smtClean="0"/>
              <a:t>Все </a:t>
            </a:r>
            <a:r>
              <a:rPr lang="ru-RU" sz="2000" dirty="0"/>
              <a:t>услуги по погребению, в том числе оказываемые в пределах гарантированного перечня, обладают свойствами товара, а соответствующая деятельность специализированных служб всегда является экономической деятельностью и, соответственно, в рассматриваемом случае с учетом статуса муниципального образования целесообразно, что она должна осуществляться на конкурентном рынке, а следовательно, предпочтительнее определять хозяйствующий субъект, наделяемый правом оказывать ритуальные услуги за счет бюджета, именно на конкурсной основе.</a:t>
            </a:r>
          </a:p>
          <a:p>
            <a:pPr algn="just"/>
            <a:endParaRPr lang="ru-RU" sz="2000" dirty="0" smtClean="0"/>
          </a:p>
          <a:p>
            <a:pPr algn="just"/>
            <a:endParaRPr lang="ru-RU" sz="2000" dirty="0"/>
          </a:p>
          <a:p>
            <a:pPr algn="just"/>
            <a:endParaRPr lang="ru-RU" sz="2000" dirty="0"/>
          </a:p>
        </p:txBody>
      </p:sp>
      <p:pic>
        <p:nvPicPr>
          <p:cNvPr id="6" name="Picture 2" descr="https://avatars.mds.yandex.net/get-zen_doc/4599736/pub_602260cfb73c460f6cbb9bea_60229e97d6ee573249c6755d/scale_1200"/>
          <p:cNvPicPr>
            <a:picLocks noChangeAspect="1" noChangeArrowheads="1"/>
          </p:cNvPicPr>
          <p:nvPr/>
        </p:nvPicPr>
        <p:blipFill rotWithShape="1">
          <a:blip r:embed="rId3">
            <a:extLst>
              <a:ext uri="{28A0092B-C50C-407E-A947-70E740481C1C}">
                <a14:useLocalDpi xmlns:a14="http://schemas.microsoft.com/office/drawing/2010/main" val="0"/>
              </a:ext>
            </a:extLst>
          </a:blip>
          <a:srcRect b="32574"/>
          <a:stretch/>
        </p:blipFill>
        <p:spPr bwMode="auto">
          <a:xfrm>
            <a:off x="2429016" y="4574841"/>
            <a:ext cx="6751496" cy="259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50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3477875"/>
          </a:xfrm>
          <a:prstGeom prst="rect">
            <a:avLst/>
          </a:prstGeom>
          <a:noFill/>
        </p:spPr>
        <p:txBody>
          <a:bodyPr wrap="square">
            <a:spAutoFit/>
          </a:bodyPr>
          <a:lstStyle/>
          <a:p>
            <a:pPr algn="just"/>
            <a:r>
              <a:rPr lang="ru-RU" sz="2000" dirty="0" smtClean="0"/>
              <a:t>Для получения статуса специализированной службы администрацией проводится открытый конкурс по выбору организации, оказывающей услуги по погребению, с целью дальнейшего присвоения статуса специализированной службы по вопросам похоронного дела по предоставлению гарантированного перечня услуг по погребению в соответствии с Федеральным законом «О контрактной системы в сфере закупок товаров, работ, услуг для обеспечения государственных и муниципальных нужд» от 05.04.2013 № 44-ФЗ.</a:t>
            </a:r>
          </a:p>
          <a:p>
            <a:pPr algn="just"/>
            <a:endParaRPr lang="ru-RU" sz="2000" dirty="0" smtClean="0"/>
          </a:p>
          <a:p>
            <a:pPr algn="just"/>
            <a:endParaRPr lang="ru-RU" sz="2000" dirty="0"/>
          </a:p>
          <a:p>
            <a:pPr algn="just"/>
            <a:endParaRPr lang="ru-RU" sz="2000" dirty="0"/>
          </a:p>
        </p:txBody>
      </p:sp>
      <p:pic>
        <p:nvPicPr>
          <p:cNvPr id="6148" name="Picture 4" descr="https://ekoex.ru/wp-content/uploads/2016/04/2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389" r="100000"/>
                    </a14:imgEffect>
                  </a14:imgLayer>
                </a14:imgProps>
              </a:ext>
              <a:ext uri="{28A0092B-C50C-407E-A947-70E740481C1C}">
                <a14:useLocalDpi xmlns:a14="http://schemas.microsoft.com/office/drawing/2010/main" val="0"/>
              </a:ext>
            </a:extLst>
          </a:blip>
          <a:srcRect/>
          <a:stretch>
            <a:fillRect/>
          </a:stretch>
        </p:blipFill>
        <p:spPr bwMode="auto">
          <a:xfrm>
            <a:off x="3995936" y="4293096"/>
            <a:ext cx="701829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92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4093428"/>
          </a:xfrm>
          <a:prstGeom prst="rect">
            <a:avLst/>
          </a:prstGeom>
          <a:noFill/>
        </p:spPr>
        <p:txBody>
          <a:bodyPr wrap="square">
            <a:spAutoFit/>
          </a:bodyPr>
          <a:lstStyle/>
          <a:p>
            <a:pPr algn="just"/>
            <a:r>
              <a:rPr lang="ru-RU" sz="2000" dirty="0" smtClean="0"/>
              <a:t>В </a:t>
            </a:r>
            <a:r>
              <a:rPr lang="ru-RU" sz="2000" dirty="0"/>
              <a:t>муниципальном образовании </a:t>
            </a:r>
            <a:r>
              <a:rPr lang="ru-RU" sz="2000" dirty="0" err="1"/>
              <a:t>Ястребовский</a:t>
            </a:r>
            <a:r>
              <a:rPr lang="ru-RU" sz="2000" dirty="0"/>
              <a:t> сельсовет </a:t>
            </a:r>
            <a:r>
              <a:rPr lang="ru-RU" sz="2000" dirty="0" err="1"/>
              <a:t>Ачинского</a:t>
            </a:r>
            <a:r>
              <a:rPr lang="ru-RU" sz="2000" dirty="0"/>
              <a:t> района, в котором проживает около полутора тысяч человек, нецелесообразно и финансово затруднительно создание муниципального хозяйствующего субъекта – специализированной службы по вопросам похоронного дела.</a:t>
            </a:r>
          </a:p>
          <a:p>
            <a:pPr algn="just"/>
            <a:r>
              <a:rPr lang="ru-RU" sz="2000" dirty="0"/>
              <a:t>В </a:t>
            </a:r>
            <a:r>
              <a:rPr lang="ru-RU" sz="2000" dirty="0" err="1"/>
              <a:t>Ястребовском</a:t>
            </a:r>
            <a:r>
              <a:rPr lang="ru-RU" sz="2000" dirty="0"/>
              <a:t> сельсовете </a:t>
            </a:r>
            <a:r>
              <a:rPr lang="ru-RU" sz="2000" dirty="0" err="1"/>
              <a:t>Ачинского</a:t>
            </a:r>
            <a:r>
              <a:rPr lang="ru-RU" sz="2000" dirty="0"/>
              <a:t> района право граждан на получение гарантированного перечня услуг по погребению гарантируется посредством создания органом местного самоуправления специализированной службы по вопросам похоронного дела путем придания соответствующего статуса хозяйствующим субъектам, предоставляющим ритуальные услуги, различных организационно-правовых форм, созданных в соответствии с действующим </a:t>
            </a:r>
            <a:r>
              <a:rPr lang="ru-RU" sz="2000" dirty="0" smtClean="0"/>
              <a:t>законодательством.</a:t>
            </a:r>
            <a:endParaRPr lang="ru-RU" sz="2000" dirty="0"/>
          </a:p>
        </p:txBody>
      </p:sp>
      <p:pic>
        <p:nvPicPr>
          <p:cNvPr id="8194" name="Picture 2" descr="https://sun9-17.userapi.com/c841634/v841634111/20bee/bb691CFppu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912" b="84645" l="3759" r="41676"/>
                    </a14:imgEffect>
                  </a14:imgLayer>
                </a14:imgProps>
              </a:ext>
              <a:ext uri="{28A0092B-C50C-407E-A947-70E740481C1C}">
                <a14:useLocalDpi xmlns:a14="http://schemas.microsoft.com/office/drawing/2010/main" val="0"/>
              </a:ext>
            </a:extLst>
          </a:blip>
          <a:srcRect l="4260" t="25624" r="58360" b="14936"/>
          <a:stretch/>
        </p:blipFill>
        <p:spPr bwMode="auto">
          <a:xfrm>
            <a:off x="7307138" y="5383138"/>
            <a:ext cx="1657350" cy="147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156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55679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pPr algn="ctr"/>
            <a:r>
              <a:rPr lang="ru-RU" dirty="0" smtClean="0">
                <a:solidFill>
                  <a:schemeClr val="bg1"/>
                </a:solidFill>
              </a:rPr>
              <a:t>Использованная </a:t>
            </a:r>
            <a:br>
              <a:rPr lang="ru-RU" dirty="0" smtClean="0">
                <a:solidFill>
                  <a:schemeClr val="bg1"/>
                </a:solidFill>
              </a:rPr>
            </a:br>
            <a:r>
              <a:rPr lang="ru-RU" dirty="0" smtClean="0">
                <a:solidFill>
                  <a:schemeClr val="bg1"/>
                </a:solidFill>
              </a:rPr>
              <a:t>судебная практика</a:t>
            </a:r>
            <a:endParaRPr lang="ru-RU" dirty="0">
              <a:solidFill>
                <a:schemeClr val="bg1"/>
              </a:solidFill>
            </a:endParaRPr>
          </a:p>
        </p:txBody>
      </p:sp>
      <p:pic>
        <p:nvPicPr>
          <p:cNvPr id="6146" name="Picture 2" descr="http://files.sudrf.ru/2219/user/Raznoe/13220_o_l_2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44208" y="5085184"/>
            <a:ext cx="3146412" cy="209760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07504" y="1700808"/>
            <a:ext cx="8928992" cy="4133056"/>
          </a:xfrm>
        </p:spPr>
        <p:txBody>
          <a:bodyPr>
            <a:normAutofit fontScale="77500" lnSpcReduction="20000"/>
          </a:bodyPr>
          <a:lstStyle/>
          <a:p>
            <a:pPr algn="just">
              <a:buFont typeface="Wingdings" panose="05000000000000000000" pitchFamily="2" charset="2"/>
              <a:buChar char="Ø"/>
            </a:pPr>
            <a:r>
              <a:rPr lang="ru-RU" dirty="0"/>
              <a:t>Апелляционное определение Красноярского краевого суда от 11.06.2018 по делу 33а-9629/2018       </a:t>
            </a:r>
            <a:endParaRPr lang="ru-RU" dirty="0" smtClean="0"/>
          </a:p>
          <a:p>
            <a:pPr marL="0" indent="0" algn="just">
              <a:buNone/>
            </a:pPr>
            <a:r>
              <a:rPr lang="ru-RU" dirty="0"/>
              <a:t>                 </a:t>
            </a:r>
            <a:endParaRPr lang="ru-RU" dirty="0" smtClean="0"/>
          </a:p>
          <a:p>
            <a:pPr algn="just">
              <a:buFont typeface="Wingdings" panose="05000000000000000000" pitchFamily="2" charset="2"/>
              <a:buChar char="Ø"/>
            </a:pPr>
            <a:r>
              <a:rPr lang="ru-RU" dirty="0" smtClean="0"/>
              <a:t>Апелляционное </a:t>
            </a:r>
            <a:r>
              <a:rPr lang="ru-RU" dirty="0"/>
              <a:t>определение Красноярского краевого суда от 23.12.2020 по делу № </a:t>
            </a:r>
            <a:r>
              <a:rPr lang="ru-RU" dirty="0" smtClean="0"/>
              <a:t>33а-13315/2020</a:t>
            </a:r>
          </a:p>
          <a:p>
            <a:pPr algn="just">
              <a:buFont typeface="Wingdings" panose="05000000000000000000" pitchFamily="2" charset="2"/>
              <a:buChar char="Ø"/>
            </a:pPr>
            <a:endParaRPr lang="ru-RU" dirty="0"/>
          </a:p>
          <a:p>
            <a:pPr algn="just">
              <a:buFont typeface="Wingdings" panose="05000000000000000000" pitchFamily="2" charset="2"/>
              <a:buChar char="Ø"/>
            </a:pPr>
            <a:r>
              <a:rPr lang="ru-RU" dirty="0" smtClean="0"/>
              <a:t>Апелляционное определение Красноярского краевого суда от 15.02.2021 по делу </a:t>
            </a:r>
            <a:r>
              <a:rPr lang="ru-RU" dirty="0"/>
              <a:t>№ </a:t>
            </a:r>
            <a:r>
              <a:rPr lang="ru-RU" dirty="0" smtClean="0"/>
              <a:t>33а-2040/2021</a:t>
            </a:r>
          </a:p>
          <a:p>
            <a:pPr algn="just">
              <a:buFont typeface="Wingdings" panose="05000000000000000000" pitchFamily="2" charset="2"/>
              <a:buChar char="Ø"/>
            </a:pPr>
            <a:endParaRPr lang="ru-RU" dirty="0"/>
          </a:p>
          <a:p>
            <a:pPr algn="just">
              <a:buFont typeface="Wingdings" panose="05000000000000000000" pitchFamily="2" charset="2"/>
              <a:buChar char="Ø"/>
            </a:pPr>
            <a:r>
              <a:rPr lang="ru-RU" dirty="0"/>
              <a:t>Апелляционное определение Красноярского краевого суда от </a:t>
            </a:r>
            <a:r>
              <a:rPr lang="ru-RU" dirty="0" smtClean="0"/>
              <a:t>29.03.2021 </a:t>
            </a:r>
            <a:r>
              <a:rPr lang="ru-RU" dirty="0"/>
              <a:t>по делу № 33а-3969/2021 </a:t>
            </a:r>
            <a:endParaRPr lang="ru-RU" dirty="0" smtClean="0"/>
          </a:p>
          <a:p>
            <a:pPr algn="just">
              <a:buFont typeface="Wingdings" panose="05000000000000000000" pitchFamily="2" charset="2"/>
              <a:buChar char="Ø"/>
            </a:pPr>
            <a:endParaRPr lang="ru-RU" dirty="0" smtClean="0"/>
          </a:p>
          <a:p>
            <a:pPr algn="just">
              <a:buFont typeface="Wingdings" panose="05000000000000000000" pitchFamily="2" charset="2"/>
              <a:buChar char="Ø"/>
            </a:pPr>
            <a:endParaRPr lang="ru-RU" dirty="0" smtClean="0"/>
          </a:p>
          <a:p>
            <a:pPr marL="0" indent="0" algn="just">
              <a:buNone/>
            </a:pPr>
            <a:endParaRPr lang="ru-RU" dirty="0"/>
          </a:p>
          <a:p>
            <a:pPr lvl="1"/>
            <a:endParaRPr lang="ru-RU" dirty="0"/>
          </a:p>
        </p:txBody>
      </p:sp>
    </p:spTree>
    <p:extLst>
      <p:ext uri="{BB962C8B-B14F-4D97-AF65-F5344CB8AC3E}">
        <p14:creationId xmlns:p14="http://schemas.microsoft.com/office/powerpoint/2010/main" val="2631711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Проблема</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18505979"/>
              </p:ext>
            </p:extLst>
          </p:nvPr>
        </p:nvGraphicFramePr>
        <p:xfrm>
          <a:off x="0" y="1556792"/>
          <a:ext cx="9144000" cy="4248472"/>
        </p:xfrm>
        <a:graphic>
          <a:graphicData uri="http://schemas.openxmlformats.org/drawingml/2006/table">
            <a:tbl>
              <a:tblPr firstRow="1" bandRow="1">
                <a:tableStyleId>{46F890A9-2807-4EBB-B81D-B2AA78EC7F39}</a:tableStyleId>
              </a:tblPr>
              <a:tblGrid>
                <a:gridCol w="9144000"/>
              </a:tblGrid>
              <a:tr h="1116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Федеральный закон от 12.01.1996 № 8-ФЗ </a:t>
                      </a:r>
                      <a:br>
                        <a:rPr lang="ru-RU" sz="2800" dirty="0" smtClean="0"/>
                      </a:br>
                      <a:r>
                        <a:rPr lang="ru-RU" sz="2800" dirty="0" smtClean="0"/>
                        <a:t>«О погребении и похоронном деле»</a:t>
                      </a:r>
                    </a:p>
                  </a:txBody>
                  <a:tcPr/>
                </a:tc>
              </a:tr>
              <a:tr h="432049">
                <a:tc>
                  <a:txBody>
                    <a:bodyPr/>
                    <a:lstStyle/>
                    <a:p>
                      <a:r>
                        <a:rPr lang="ru-RU" sz="1800" u="none" strike="noStrike" kern="1200" baseline="0" dirty="0" smtClean="0"/>
                        <a:t>Статья 29. Специализированные службы по вопросам похоронного дела</a:t>
                      </a:r>
                      <a:endParaRPr lang="ru-RU" sz="1800" b="1" i="0" u="none" strike="noStrike" kern="1200" baseline="0" dirty="0" smtClean="0">
                        <a:solidFill>
                          <a:schemeClr val="dk1"/>
                        </a:solidFill>
                        <a:latin typeface="+mn-lt"/>
                        <a:ea typeface="+mn-ea"/>
                        <a:cs typeface="+mn-cs"/>
                      </a:endParaRPr>
                    </a:p>
                  </a:txBody>
                  <a:tcPr/>
                </a:tc>
              </a:tr>
              <a:tr h="2700299">
                <a:tc>
                  <a:txBody>
                    <a:bodyPr/>
                    <a:lstStyle/>
                    <a:p>
                      <a:endParaRPr lang="ru-RU" sz="1800" u="none" strike="noStrike" kern="1200" baseline="0" dirty="0" smtClean="0"/>
                    </a:p>
                    <a:p>
                      <a:r>
                        <a:rPr lang="ru-RU" sz="1800" u="none" strike="noStrike" kern="1200" baseline="0" dirty="0" smtClean="0"/>
                        <a:t>1. Органы местного самоуправления создают специализированные службы по вопросам похоронного дела, на которые в соответствии с настоящим Федеральным законом возлагается обязанность по осуществлению погребения умерших.</a:t>
                      </a:r>
                    </a:p>
                    <a:p>
                      <a:r>
                        <a:rPr lang="ru-RU" sz="1800" u="none" strike="noStrike" kern="1200" baseline="0" dirty="0" smtClean="0"/>
                        <a:t>2. Порядок деятельности специализированных служб по вопросам похоронного дела определяется органами местного самоуправления.</a:t>
                      </a:r>
                    </a:p>
                    <a:p>
                      <a:endParaRPr lang="ru-RU" sz="18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780879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4" y="332656"/>
            <a:ext cx="9179634" cy="1143000"/>
          </a:xfrm>
        </p:spPr>
        <p:txBody>
          <a:bodyPr>
            <a:noAutofit/>
          </a:bodyPr>
          <a:lstStyle/>
          <a:p>
            <a:pPr lvl="0" algn="ctr"/>
            <a:r>
              <a:rPr lang="ru-RU" sz="2400" dirty="0">
                <a:effectLst>
                  <a:outerShdw blurRad="38100" dist="38100" dir="2700000" algn="tl">
                    <a:srgbClr val="000000">
                      <a:alpha val="43137"/>
                    </a:srgbClr>
                  </a:outerShdw>
                </a:effectLst>
              </a:rPr>
              <a:t>Позиция </a:t>
            </a:r>
            <a:r>
              <a:rPr lang="ru-RU" sz="2400" dirty="0" smtClean="0">
                <a:effectLst>
                  <a:outerShdw blurRad="38100" dist="38100" dir="2700000" algn="tl">
                    <a:srgbClr val="000000">
                      <a:alpha val="43137"/>
                    </a:srgbClr>
                  </a:outerShdw>
                </a:effectLst>
              </a:rPr>
              <a:t>Комитета Государственной </a:t>
            </a:r>
            <a:r>
              <a:rPr lang="ru-RU" sz="2400" dirty="0">
                <a:effectLst>
                  <a:outerShdw blurRad="38100" dist="38100" dir="2700000" algn="tl">
                    <a:srgbClr val="000000">
                      <a:alpha val="43137"/>
                    </a:srgbClr>
                  </a:outerShdw>
                </a:effectLst>
              </a:rPr>
              <a:t>Думы по федеративному устройству и вопросам местного самоуправления</a:t>
            </a:r>
          </a:p>
        </p:txBody>
      </p:sp>
      <p:sp>
        <p:nvSpPr>
          <p:cNvPr id="3" name="Прямоугольник 2"/>
          <p:cNvSpPr/>
          <p:nvPr/>
        </p:nvSpPr>
        <p:spPr>
          <a:xfrm>
            <a:off x="197092" y="1601098"/>
            <a:ext cx="8784976" cy="3970318"/>
          </a:xfrm>
          <a:prstGeom prst="rect">
            <a:avLst/>
          </a:prstGeom>
        </p:spPr>
        <p:txBody>
          <a:bodyPr wrap="square">
            <a:spAutoFit/>
          </a:bodyPr>
          <a:lstStyle/>
          <a:p>
            <a:pPr algn="just"/>
            <a:r>
              <a:rPr lang="ru-RU" dirty="0" smtClean="0"/>
              <a:t>Не </a:t>
            </a:r>
            <a:r>
              <a:rPr lang="ru-RU" dirty="0"/>
              <a:t>вполне ясно также, является ли создание такой специализированной службы обязательным в каждом муниципальном образовании или осуществляется по мере необходимости, на усмотрение органов местного самоуправления</a:t>
            </a:r>
            <a:r>
              <a:rPr lang="ru-RU" dirty="0" smtClean="0"/>
              <a:t>.</a:t>
            </a:r>
          </a:p>
          <a:p>
            <a:pPr algn="just"/>
            <a:endParaRPr lang="ru-RU" dirty="0"/>
          </a:p>
          <a:p>
            <a:pPr algn="just"/>
            <a:r>
              <a:rPr lang="ru-RU" dirty="0"/>
              <a:t>Для разрешения возникших коллизий представляется необходимым внести изменения в Федеральный закон от 12 января 1996 г. № </a:t>
            </a:r>
            <a:r>
              <a:rPr lang="ru-RU" dirty="0" smtClean="0"/>
              <a:t>8-ФЗ.</a:t>
            </a:r>
          </a:p>
          <a:p>
            <a:endParaRPr lang="ru-RU" dirty="0" smtClean="0"/>
          </a:p>
          <a:p>
            <a:pPr algn="just"/>
            <a:r>
              <a:rPr lang="ru-RU" dirty="0" smtClean="0"/>
              <a:t>При </a:t>
            </a:r>
            <a:r>
              <a:rPr lang="ru-RU" dirty="0"/>
              <a:t>этом полагаем, что целесообразно предоставить органам местного самоуправления возможность реализовывать свои полномочия в сфере похоронного дела различными, не противоречащими гражданскому законодательству способами: путем создания специализированной службы в форме муниципальной организации, или наделения данным статусом иных хозяйствующих субъектов по результатам открытого </a:t>
            </a:r>
            <a:r>
              <a:rPr lang="ru-RU" dirty="0" smtClean="0"/>
              <a:t>конкурса </a:t>
            </a:r>
            <a:r>
              <a:rPr lang="en-US" dirty="0" smtClean="0"/>
              <a:t>&lt;…&gt;</a:t>
            </a:r>
            <a:endParaRPr lang="ru-RU" dirty="0"/>
          </a:p>
        </p:txBody>
      </p:sp>
      <p:pic>
        <p:nvPicPr>
          <p:cNvPr id="4104" name="Picture 8" descr="http://uchiteleiforum.ru/data/assets/logo/0001-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5517232"/>
            <a:ext cx="3255393" cy="140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7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tildacdn.com/tild3232-3132-4537-b033-616566333130/sudebnaya-zaschit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1" y="4923678"/>
            <a:ext cx="2471869" cy="19116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188640"/>
            <a:ext cx="9144000" cy="1143000"/>
          </a:xfrm>
        </p:spPr>
        <p:txBody>
          <a:bodyPr>
            <a:noAutofit/>
          </a:bodyPr>
          <a:lstStyle/>
          <a:p>
            <a:pPr algn="ct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
            </a:r>
            <a:br>
              <a:rPr lang="ru-RU" sz="4000" dirty="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Позиция Верховного Суда РФ</a:t>
            </a:r>
            <a:r>
              <a:rPr lang="ru-RU" sz="3500" dirty="0">
                <a:latin typeface="Arial" panose="020B0604020202020204" pitchFamily="34" charset="0"/>
                <a:cs typeface="Arial" panose="020B0604020202020204" pitchFamily="34" charset="0"/>
              </a:rPr>
              <a:t/>
            </a:r>
            <a:br>
              <a:rPr lang="ru-RU" sz="3500" dirty="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Кассационное определение </a:t>
            </a:r>
            <a:br>
              <a:rPr lang="ru-RU" sz="3500" dirty="0" smtClean="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от 1 июня 2018 г. № 36-кгпр18-3</a:t>
            </a: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
            </a:r>
            <a:br>
              <a:rPr lang="ru-RU" sz="4000" dirty="0">
                <a:latin typeface="Arial" panose="020B0604020202020204" pitchFamily="34" charset="0"/>
                <a:cs typeface="Arial" panose="020B0604020202020204" pitchFamily="34" charset="0"/>
              </a:rPr>
            </a:b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179512" y="1772816"/>
            <a:ext cx="8784976" cy="3970318"/>
          </a:xfrm>
          <a:prstGeom prst="rect">
            <a:avLst/>
          </a:prstGeom>
        </p:spPr>
        <p:txBody>
          <a:bodyPr wrap="square">
            <a:spAutoFit/>
          </a:bodyPr>
          <a:lstStyle/>
          <a:p>
            <a:pPr algn="just"/>
            <a:r>
              <a:rPr lang="ru-RU" dirty="0" smtClean="0"/>
              <a:t>Закон № 8-ФЗ </a:t>
            </a:r>
            <a:r>
              <a:rPr lang="ru-RU" dirty="0"/>
              <a:t>не содержит понятие специализированной службы. Согласно пункту 2.1.3 ГОСТа 32609-2014 это хозяйствующий субъект, на который возлагается обязанность по осуществлению погребения умерших или погибших, которые кроме ритуальных и мемориальных услуг оказывают дополнительные обрядовые, юридические и другие виды услуг</a:t>
            </a:r>
            <a:r>
              <a:rPr lang="ru-RU" dirty="0" smtClean="0"/>
              <a:t>.</a:t>
            </a:r>
          </a:p>
          <a:p>
            <a:pPr algn="just"/>
            <a:r>
              <a:rPr lang="ru-RU" dirty="0" smtClean="0"/>
              <a:t>Анализ законоположений приводит к заключению, что федеральный законодатель предусмотрел создание специализированной службы именно органом местного самоуправления как гарантию безусловного исполнения требований Закона № 8-ФЗ и предоставления лицам, взявшим на себя обязанность по погребению умершего, права выбора организации, осуществляющей услуги по погребению, независимо от наличия на территории муниципального образования иных субъектов предпринимательской деятельности, оказывающих услуги в сфере похоронного дела.</a:t>
            </a:r>
          </a:p>
          <a:p>
            <a:pPr algn="just"/>
            <a:endParaRPr lang="ru-RU" dirty="0"/>
          </a:p>
        </p:txBody>
      </p:sp>
    </p:spTree>
    <p:extLst>
      <p:ext uri="{BB962C8B-B14F-4D97-AF65-F5344CB8AC3E}">
        <p14:creationId xmlns:p14="http://schemas.microsoft.com/office/powerpoint/2010/main" val="164214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
            </a:r>
            <a:br>
              <a:rPr lang="ru-RU" sz="4000" dirty="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Позиция Верховного Суда РФ</a:t>
            </a:r>
            <a:r>
              <a:rPr lang="ru-RU" sz="3500" dirty="0">
                <a:latin typeface="Arial" panose="020B0604020202020204" pitchFamily="34" charset="0"/>
                <a:cs typeface="Arial" panose="020B0604020202020204" pitchFamily="34" charset="0"/>
              </a:rPr>
              <a:t/>
            </a:r>
            <a:br>
              <a:rPr lang="ru-RU" sz="3500" dirty="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Кассационное определение </a:t>
            </a:r>
            <a:br>
              <a:rPr lang="ru-RU" sz="3500" dirty="0" smtClean="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от 1 июня 2018 г. № 36-кгпр18-3</a:t>
            </a: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
            </a:r>
            <a:br>
              <a:rPr lang="ru-RU" sz="4000" dirty="0">
                <a:latin typeface="Arial" panose="020B0604020202020204" pitchFamily="34" charset="0"/>
                <a:cs typeface="Arial" panose="020B0604020202020204" pitchFamily="34" charset="0"/>
              </a:rPr>
            </a:b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179512" y="1772816"/>
            <a:ext cx="8784976" cy="1477328"/>
          </a:xfrm>
          <a:prstGeom prst="rect">
            <a:avLst/>
          </a:prstGeom>
        </p:spPr>
        <p:txBody>
          <a:bodyPr wrap="square">
            <a:spAutoFit/>
          </a:bodyPr>
          <a:lstStyle/>
          <a:p>
            <a:pPr algn="just"/>
            <a:r>
              <a:rPr lang="ru-RU" dirty="0" smtClean="0"/>
              <a:t>При </a:t>
            </a:r>
            <a:r>
              <a:rPr lang="ru-RU" dirty="0"/>
              <a:t>таком положении вывод суда первой инстанции о том, что </a:t>
            </a:r>
            <a:r>
              <a:rPr lang="ru-RU" dirty="0">
                <a:solidFill>
                  <a:srgbClr val="FF0000"/>
                </a:solidFill>
              </a:rPr>
              <a:t>статусом специализированной службы может наделяться любой хозяйствующий субъект</a:t>
            </a:r>
            <a:r>
              <a:rPr lang="ru-RU" dirty="0"/>
              <a:t>, в том числе и не учрежденный органом местного самоуправления, </a:t>
            </a:r>
            <a:r>
              <a:rPr lang="ru-RU" dirty="0">
                <a:solidFill>
                  <a:srgbClr val="FF0000"/>
                </a:solidFill>
              </a:rPr>
              <a:t>является ошибочным.</a:t>
            </a:r>
          </a:p>
          <a:p>
            <a:pPr algn="just"/>
            <a:endParaRPr lang="ru-RU" dirty="0"/>
          </a:p>
        </p:txBody>
      </p:sp>
      <p:graphicFrame>
        <p:nvGraphicFramePr>
          <p:cNvPr id="4" name="Схема 3"/>
          <p:cNvGraphicFramePr/>
          <p:nvPr>
            <p:extLst>
              <p:ext uri="{D42A27DB-BD31-4B8C-83A1-F6EECF244321}">
                <p14:modId xmlns:p14="http://schemas.microsoft.com/office/powerpoint/2010/main" val="3981690897"/>
              </p:ext>
            </p:extLst>
          </p:nvPr>
        </p:nvGraphicFramePr>
        <p:xfrm>
          <a:off x="1524000" y="2511480"/>
          <a:ext cx="6432376" cy="436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28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
            </a:r>
            <a:br>
              <a:rPr lang="ru-RU" sz="4000" dirty="0">
                <a:latin typeface="Arial" panose="020B0604020202020204" pitchFamily="34" charset="0"/>
                <a:cs typeface="Arial" panose="020B0604020202020204" pitchFamily="34" charset="0"/>
              </a:rPr>
            </a:br>
            <a:r>
              <a:rPr lang="ru-RU" sz="3500" dirty="0" smtClean="0">
                <a:latin typeface="Arial" panose="020B0604020202020204" pitchFamily="34" charset="0"/>
                <a:cs typeface="Arial" panose="020B0604020202020204" pitchFamily="34" charset="0"/>
              </a:rPr>
              <a:t>Административные иски прокуратуры</a:t>
            </a: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
            </a:r>
            <a:br>
              <a:rPr lang="ru-RU" sz="4000" dirty="0">
                <a:latin typeface="Arial" panose="020B0604020202020204" pitchFamily="34" charset="0"/>
                <a:cs typeface="Arial" panose="020B0604020202020204" pitchFamily="34" charset="0"/>
              </a:rPr>
            </a:b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pic>
        <p:nvPicPr>
          <p:cNvPr id="1026" name="Picture 2" descr="https://ultraunion.ru/uploads/5f4393d3c1b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4584" y="1750977"/>
            <a:ext cx="7064388" cy="47095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91506" y="2636912"/>
            <a:ext cx="5184576" cy="2554545"/>
          </a:xfrm>
          <a:prstGeom prst="rect">
            <a:avLst/>
          </a:prstGeom>
          <a:solidFill>
            <a:schemeClr val="bg1">
              <a:alpha val="50000"/>
            </a:schemeClr>
          </a:solidFill>
        </p:spPr>
        <p:txBody>
          <a:bodyPr wrap="square">
            <a:spAutoFit/>
          </a:bodyPr>
          <a:lstStyle/>
          <a:p>
            <a:pPr marL="342900" indent="-342900" algn="just">
              <a:buAutoNum type="arabicPeriod"/>
            </a:pPr>
            <a:r>
              <a:rPr lang="ru-RU" sz="2000" dirty="0" smtClean="0"/>
              <a:t>Признать бездействие администрации незаконным.</a:t>
            </a:r>
          </a:p>
          <a:p>
            <a:pPr marL="342900" indent="-342900" algn="just">
              <a:buAutoNum type="arabicPeriod"/>
            </a:pPr>
            <a:endParaRPr lang="ru-RU" sz="2000" dirty="0"/>
          </a:p>
          <a:p>
            <a:pPr marL="342900" indent="-342900" algn="just">
              <a:buAutoNum type="arabicPeriod"/>
            </a:pPr>
            <a:endParaRPr lang="ru-RU" sz="2000" dirty="0" smtClean="0"/>
          </a:p>
          <a:p>
            <a:pPr marL="342900" indent="-342900" algn="just">
              <a:buAutoNum type="arabicPeriod"/>
            </a:pPr>
            <a:r>
              <a:rPr lang="ru-RU" sz="2000" dirty="0" smtClean="0"/>
              <a:t>Возложить </a:t>
            </a:r>
            <a:r>
              <a:rPr lang="ru-RU" sz="2000" dirty="0"/>
              <a:t>на администрацию </a:t>
            </a:r>
            <a:r>
              <a:rPr lang="ru-RU" sz="2000" dirty="0" smtClean="0"/>
              <a:t>обязанность </a:t>
            </a:r>
            <a:r>
              <a:rPr lang="ru-RU" sz="2000" dirty="0"/>
              <a:t>по созданию специализированной службы по вопросам похоронного дела</a:t>
            </a:r>
            <a:r>
              <a:rPr lang="ru-RU" sz="2000" dirty="0" smtClean="0"/>
              <a:t>.</a:t>
            </a:r>
            <a:endParaRPr lang="ru-RU" dirty="0"/>
          </a:p>
        </p:txBody>
      </p:sp>
    </p:spTree>
    <p:extLst>
      <p:ext uri="{BB962C8B-B14F-4D97-AF65-F5344CB8AC3E}">
        <p14:creationId xmlns:p14="http://schemas.microsoft.com/office/powerpoint/2010/main" val="193008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3170099"/>
          </a:xfrm>
          <a:prstGeom prst="rect">
            <a:avLst/>
          </a:prstGeom>
          <a:noFill/>
        </p:spPr>
        <p:txBody>
          <a:bodyPr wrap="square">
            <a:spAutoFit/>
          </a:bodyPr>
          <a:lstStyle/>
          <a:p>
            <a:pPr algn="just"/>
            <a:r>
              <a:rPr lang="ru-RU" sz="2000" dirty="0"/>
              <a:t>Доводы административного истца о нарушении прав неопределенного круга лиц в данном случае нельзя признать убедительными, поскольку каких-либо доказательств данному обстоятельству не представлено</a:t>
            </a:r>
            <a:r>
              <a:rPr lang="ru-RU" sz="2000" dirty="0" smtClean="0"/>
              <a:t>.</a:t>
            </a:r>
          </a:p>
          <a:p>
            <a:pPr algn="just"/>
            <a:r>
              <a:rPr lang="ru-RU" sz="2000" dirty="0" smtClean="0"/>
              <a:t>Данных </a:t>
            </a:r>
            <a:r>
              <a:rPr lang="ru-RU" sz="2000" dirty="0"/>
              <a:t>о нарушении прав граждан администрацией сельсовета ввиду отсутствия специализированной службы, не имеется, напротив, администрацией изданы документы о похоронном деле, предоставлении земельных участков, и в случае необходимости вопросы оказания гражданам ритуальных услуг администрацией сельсовета решаются.</a:t>
            </a:r>
          </a:p>
          <a:p>
            <a:endParaRPr lang="ru-RU" sz="2000" dirty="0"/>
          </a:p>
        </p:txBody>
      </p:sp>
      <p:pic>
        <p:nvPicPr>
          <p:cNvPr id="6" name="Picture 2" descr="https://sun9-17.userapi.com/c841634/v841634111/20bee/bb691CFppu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912" b="84645" l="3759" r="41676"/>
                    </a14:imgEffect>
                  </a14:imgLayer>
                </a14:imgProps>
              </a:ext>
              <a:ext uri="{28A0092B-C50C-407E-A947-70E740481C1C}">
                <a14:useLocalDpi xmlns:a14="http://schemas.microsoft.com/office/drawing/2010/main" val="0"/>
              </a:ext>
            </a:extLst>
          </a:blip>
          <a:srcRect l="4260" t="25624" r="58360" b="14936"/>
          <a:stretch/>
        </p:blipFill>
        <p:spPr bwMode="auto">
          <a:xfrm>
            <a:off x="5040052" y="4166669"/>
            <a:ext cx="3024336" cy="269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0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1938992"/>
          </a:xfrm>
          <a:prstGeom prst="rect">
            <a:avLst/>
          </a:prstGeom>
          <a:noFill/>
        </p:spPr>
        <p:txBody>
          <a:bodyPr wrap="square">
            <a:spAutoFit/>
          </a:bodyPr>
          <a:lstStyle/>
          <a:p>
            <a:pPr algn="just"/>
            <a:r>
              <a:rPr lang="ru-RU" sz="2000" dirty="0"/>
              <a:t>Порядок деятельности специализированных служб по вопросам похоронного дела определяется органами местного самоуправления.</a:t>
            </a:r>
          </a:p>
          <a:p>
            <a:pPr algn="just"/>
            <a:r>
              <a:rPr lang="ru-RU" sz="2000" dirty="0"/>
              <a:t>Приведенным законом не определен порядок создания специализированных служб по вопросам похоронного дела. Следовательно, органы местного самоуправления не ограничены в правовой регламентации соответствующих вопросов.</a:t>
            </a:r>
          </a:p>
        </p:txBody>
      </p:sp>
      <p:pic>
        <p:nvPicPr>
          <p:cNvPr id="2056" name="Picture 8" descr="https://detskiydom-oz.ru/wp-content/uploads/2019/06/f354ce9687d07497481ce6e8a3f7ad3e.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06216" y="3593743"/>
            <a:ext cx="5472608" cy="343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52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pPr algn="ctr"/>
            <a:r>
              <a:rPr lang="ru-RU" sz="4000" dirty="0">
                <a:latin typeface="Arial" panose="020B0604020202020204" pitchFamily="34" charset="0"/>
                <a:cs typeface="Arial" panose="020B0604020202020204" pitchFamily="34" charset="0"/>
              </a:rPr>
              <a:t>Аргументы в защиту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муниципальных </a:t>
            </a:r>
            <a:r>
              <a:rPr lang="ru-RU" sz="4000" dirty="0" smtClean="0">
                <a:latin typeface="Arial" panose="020B0604020202020204" pitchFamily="34" charset="0"/>
                <a:cs typeface="Arial" panose="020B0604020202020204" pitchFamily="34" charset="0"/>
              </a:rPr>
              <a:t>образований</a:t>
            </a:r>
            <a:endParaRPr lang="ru-RU" sz="4000" dirty="0"/>
          </a:p>
        </p:txBody>
      </p:sp>
      <p:sp>
        <p:nvSpPr>
          <p:cNvPr id="16" name="TextBox 15"/>
          <p:cNvSpPr txBox="1"/>
          <p:nvPr/>
        </p:nvSpPr>
        <p:spPr>
          <a:xfrm>
            <a:off x="4139952" y="1844824"/>
            <a:ext cx="4824536" cy="369332"/>
          </a:xfrm>
          <a:prstGeom prst="rect">
            <a:avLst/>
          </a:prstGeom>
          <a:noFill/>
        </p:spPr>
        <p:txBody>
          <a:bodyPr wrap="square" rtlCol="0">
            <a:spAutoFit/>
          </a:bodyPr>
          <a:lstStyle/>
          <a:p>
            <a:endParaRPr lang="ru-RU" dirty="0"/>
          </a:p>
        </p:txBody>
      </p:sp>
      <p:sp>
        <p:nvSpPr>
          <p:cNvPr id="3" name="Прямоугольник 2"/>
          <p:cNvSpPr/>
          <p:nvPr/>
        </p:nvSpPr>
        <p:spPr>
          <a:xfrm>
            <a:off x="251520" y="1700808"/>
            <a:ext cx="8712968" cy="2246769"/>
          </a:xfrm>
          <a:prstGeom prst="rect">
            <a:avLst/>
          </a:prstGeom>
          <a:noFill/>
        </p:spPr>
        <p:txBody>
          <a:bodyPr wrap="square">
            <a:spAutoFit/>
          </a:bodyPr>
          <a:lstStyle/>
          <a:p>
            <a:pPr algn="just"/>
            <a:r>
              <a:rPr lang="ru-RU" sz="2000" dirty="0"/>
              <a:t>При этом к вопросам местного значения сельского поселения в силу </a:t>
            </a:r>
            <a:r>
              <a:rPr lang="ru-RU" sz="2000" dirty="0" smtClean="0"/>
              <a:t/>
            </a:r>
            <a:br>
              <a:rPr lang="ru-RU" sz="2000" dirty="0" smtClean="0"/>
            </a:br>
            <a:r>
              <a:rPr lang="ru-RU" sz="2000" dirty="0" smtClean="0"/>
              <a:t>ч</a:t>
            </a:r>
            <a:r>
              <a:rPr lang="ru-RU" sz="2000" dirty="0"/>
              <a:t>. 3 ст. 14 Федерального закона «Об общих принципах организации местного самоуправления в Российской Федерации» относится не оказание, а организация ритуальных услуг. </a:t>
            </a:r>
            <a:endParaRPr lang="ru-RU" sz="2000" dirty="0" smtClean="0"/>
          </a:p>
          <a:p>
            <a:pPr algn="just"/>
            <a:r>
              <a:rPr lang="ru-RU" sz="2000" dirty="0" smtClean="0"/>
              <a:t>Органы </a:t>
            </a:r>
            <a:r>
              <a:rPr lang="ru-RU" sz="2000" dirty="0"/>
              <a:t>местного самоуправления не вправе заниматься экономической деятельностью, хозяйствующими субъектами не являются.</a:t>
            </a:r>
          </a:p>
        </p:txBody>
      </p:sp>
      <p:pic>
        <p:nvPicPr>
          <p:cNvPr id="5122" name="Picture 2" descr="https://static.tildacdn.com/tild6431-3961-4332-b665-313438353164/noroot.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11760" y="3542195"/>
            <a:ext cx="6732240" cy="426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34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igmu">
  <a:themeElements>
    <a:clrScheme name="Другая 3">
      <a:dk1>
        <a:srgbClr val="494949"/>
      </a:dk1>
      <a:lt1>
        <a:sysClr val="window" lastClr="FFFFFF"/>
      </a:lt1>
      <a:dk2>
        <a:srgbClr val="333355"/>
      </a:dk2>
      <a:lt2>
        <a:srgbClr val="FFCC00"/>
      </a:lt2>
      <a:accent1>
        <a:srgbClr val="C54284"/>
      </a:accent1>
      <a:accent2>
        <a:srgbClr val="89C7CF"/>
      </a:accent2>
      <a:accent3>
        <a:srgbClr val="95C11F"/>
      </a:accent3>
      <a:accent4>
        <a:srgbClr val="333355"/>
      </a:accent4>
      <a:accent5>
        <a:srgbClr val="BFA464"/>
      </a:accent5>
      <a:accent6>
        <a:srgbClr val="CD1719"/>
      </a:accent6>
      <a:hlink>
        <a:srgbClr val="FFFFFF"/>
      </a:hlink>
      <a:folHlink>
        <a:srgbClr val="919191"/>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igmu</Template>
  <TotalTime>838</TotalTime>
  <Words>794</Words>
  <Application>Microsoft Office PowerPoint</Application>
  <PresentationFormat>Экран (4:3)</PresentationFormat>
  <Paragraphs>75</Paragraphs>
  <Slides>14</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igmu</vt:lpstr>
      <vt:lpstr>Судебная практика по искам прокуроров о создании специализированной службы в сфере похоронного дела</vt:lpstr>
      <vt:lpstr>Проблема</vt:lpstr>
      <vt:lpstr>Позиция Комитета Государственной Думы по федеративному устройству и вопросам местного самоуправления</vt:lpstr>
      <vt:lpstr>  Позиция Верховного Суда РФ Кассационное определение  от 1 июня 2018 г. № 36-кгпр18-3  </vt:lpstr>
      <vt:lpstr>  Позиция Верховного Суда РФ Кассационное определение  от 1 июня 2018 г. № 36-кгпр18-3  </vt:lpstr>
      <vt:lpstr>  Административные иски прокуратуры  </vt:lpstr>
      <vt:lpstr>Аргументы в защиту  муниципальных образований</vt:lpstr>
      <vt:lpstr>Аргументы в защиту  муниципальных образований</vt:lpstr>
      <vt:lpstr>Аргументы в защиту  муниципальных образований</vt:lpstr>
      <vt:lpstr>Аргументы в защиту  муниципальных образований</vt:lpstr>
      <vt:lpstr>Аргументы в защиту  муниципальных образований</vt:lpstr>
      <vt:lpstr>Аргументы в защиту  муниципальных образований</vt:lpstr>
      <vt:lpstr>Аргументы в защиту  муниципальных образований</vt:lpstr>
      <vt:lpstr>Использованная  судебная практика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cygankov</dc:creator>
  <cp:lastModifiedBy>Н.С. Полева</cp:lastModifiedBy>
  <cp:revision>67</cp:revision>
  <dcterms:created xsi:type="dcterms:W3CDTF">2021-04-06T04:32:56Z</dcterms:created>
  <dcterms:modified xsi:type="dcterms:W3CDTF">2021-06-09T06:36:08Z</dcterms:modified>
</cp:coreProperties>
</file>